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FF"/>
    <a:srgbClr val="FEA6A4"/>
    <a:srgbClr val="800000"/>
    <a:srgbClr val="FF0066"/>
    <a:srgbClr val="000000"/>
    <a:srgbClr val="D2A6C5"/>
    <a:srgbClr val="DFBFD6"/>
    <a:srgbClr val="E12809"/>
    <a:srgbClr val="F58A7F"/>
    <a:srgbClr val="F26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755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382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928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274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713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679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867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004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74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308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642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A802-9D4C-400D-8EAC-7E2F487446E0}" type="datetimeFigureOut">
              <a:rPr lang="uk-UA" smtClean="0"/>
              <a:t>14.03.2014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8443-BAAE-4B24-90C5-C70EF88E872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809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733800" y="304800"/>
            <a:ext cx="1905000" cy="762000"/>
          </a:xfrm>
          <a:prstGeom prst="rect">
            <a:avLst/>
          </a:prstGeom>
          <a:solidFill>
            <a:srgbClr val="FFDD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cap="all" dirty="0" err="1">
                <a:ln>
                  <a:solidFill>
                    <a:srgbClr val="C00000"/>
                  </a:solidFill>
                </a:ln>
                <a:solidFill>
                  <a:srgbClr val="FF0066"/>
                </a:solidFill>
                <a:latin typeface="Arial Black" panose="020B0A04020102020204" pitchFamily="34" charset="0"/>
              </a:rPr>
              <a:t>Роди</a:t>
            </a:r>
            <a:endParaRPr lang="en-US" sz="2800" cap="all" dirty="0">
              <a:ln>
                <a:solidFill>
                  <a:srgbClr val="C00000"/>
                </a:solidFill>
              </a:ln>
              <a:solidFill>
                <a:srgbClr val="FF0066"/>
              </a:solidFill>
              <a:latin typeface="Arial Black" panose="020B0A04020102020204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733800" y="1447800"/>
            <a:ext cx="1905000" cy="762000"/>
          </a:xfrm>
          <a:prstGeom prst="rect">
            <a:avLst/>
          </a:prstGeom>
          <a:solidFill>
            <a:srgbClr val="DFBFD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Епос</a:t>
            </a:r>
            <a:endParaRPr lang="en-US" sz="2800" b="1" cap="all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858000" y="1447800"/>
            <a:ext cx="19050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Драма</a:t>
            </a:r>
            <a:endParaRPr lang="en-US" sz="2800" b="1" cap="all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04800" y="1447800"/>
            <a:ext cx="1905000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Лірика</a:t>
            </a:r>
            <a:endParaRPr lang="en-US" sz="2800" b="1" cap="all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28600" y="2667000"/>
            <a:ext cx="2057400" cy="381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r>
              <a:rPr lang="uk-UA" sz="2800"/>
              <a:t>г</a:t>
            </a:r>
            <a:r>
              <a:rPr lang="en-US" sz="2800"/>
              <a:t>імн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елегія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епіграма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ідилія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ліричний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    портрет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медитація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ода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пісня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послання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438400" y="2667000"/>
            <a:ext cx="2057400" cy="381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uk-UA" sz="2800"/>
              <a:t>б</a:t>
            </a:r>
            <a:r>
              <a:rPr lang="en-US" sz="2800"/>
              <a:t>алада</a:t>
            </a:r>
          </a:p>
          <a:p>
            <a:pPr eaLnBrk="0" hangingPunct="0"/>
            <a:r>
              <a:rPr lang="en-US" sz="2800"/>
              <a:t>байка</a:t>
            </a:r>
          </a:p>
          <a:p>
            <a:pPr eaLnBrk="0" hangingPunct="0"/>
            <a:r>
              <a:rPr lang="en-US" sz="2800"/>
              <a:t>дума</a:t>
            </a:r>
          </a:p>
          <a:p>
            <a:pPr eaLnBrk="0" hangingPunct="0"/>
            <a:r>
              <a:rPr lang="en-US" sz="2800"/>
              <a:t>історична</a:t>
            </a:r>
          </a:p>
          <a:p>
            <a:pPr eaLnBrk="0" hangingPunct="0"/>
            <a:r>
              <a:rPr lang="en-US" sz="2800"/>
              <a:t>           пісня</a:t>
            </a:r>
          </a:p>
          <a:p>
            <a:pPr eaLnBrk="0" hangingPunct="0"/>
            <a:r>
              <a:rPr lang="en-US" sz="2800"/>
              <a:t>поема</a:t>
            </a:r>
          </a:p>
          <a:p>
            <a:pPr eaLnBrk="0" hangingPunct="0"/>
            <a:r>
              <a:rPr lang="en-US" sz="2800"/>
              <a:t>співомовка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648200" y="2667000"/>
            <a:ext cx="1905000" cy="381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r>
              <a:rPr lang="uk-UA" sz="2800" dirty="0"/>
              <a:t>г</a:t>
            </a:r>
            <a:r>
              <a:rPr lang="en-US" sz="2800" dirty="0" err="1"/>
              <a:t>умореска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err="1"/>
              <a:t>есе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err="1"/>
              <a:t>казка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err="1"/>
              <a:t>легенда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err="1"/>
              <a:t>нарис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err="1"/>
              <a:t>новела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err="1"/>
              <a:t>оповідання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err="1"/>
              <a:t>переказ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err="1"/>
              <a:t>повість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err="1"/>
              <a:t>роман</a:t>
            </a:r>
            <a:endParaRPr lang="en-US" sz="2800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705600" y="2667000"/>
            <a:ext cx="22860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r>
              <a:rPr lang="uk-UA" sz="2800"/>
              <a:t>в</a:t>
            </a:r>
            <a:r>
              <a:rPr lang="en-US" sz="2800"/>
              <a:t>одевіль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драма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інтерлюдія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комедія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мелодрама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мораліте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трагедія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трагікомедія</a:t>
            </a:r>
          </a:p>
          <a:p>
            <a:pPr eaLnBrk="0" hangingPunct="0">
              <a:lnSpc>
                <a:spcPct val="90000"/>
              </a:lnSpc>
            </a:pPr>
            <a:r>
              <a:rPr lang="en-US" sz="2800"/>
              <a:t>фарс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4648200" y="1066800"/>
            <a:ext cx="0" cy="381000"/>
          </a:xfrm>
          <a:prstGeom prst="line">
            <a:avLst/>
          </a:prstGeom>
          <a:noFill/>
          <a:ln w="38100">
            <a:solidFill>
              <a:srgbClr val="76106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2209800" y="1066800"/>
            <a:ext cx="1676400" cy="609600"/>
          </a:xfrm>
          <a:prstGeom prst="line">
            <a:avLst/>
          </a:prstGeom>
          <a:noFill/>
          <a:ln w="38100">
            <a:solidFill>
              <a:srgbClr val="76106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257800" y="1066800"/>
            <a:ext cx="1600200" cy="533400"/>
          </a:xfrm>
          <a:prstGeom prst="line">
            <a:avLst/>
          </a:prstGeom>
          <a:noFill/>
          <a:ln w="38100">
            <a:solidFill>
              <a:srgbClr val="76106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295400" y="2209800"/>
            <a:ext cx="0" cy="45720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2133600" y="2209800"/>
            <a:ext cx="609600" cy="45720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3886200" y="2209800"/>
            <a:ext cx="6096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5257800" y="2209800"/>
            <a:ext cx="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7696200" y="2209800"/>
            <a:ext cx="0" cy="4572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34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latin typeface="Times New Roman" panose="02020603050405020304" pitchFamily="18" charset="0"/>
              </a:rPr>
              <a:t>	</a:t>
            </a:r>
          </a:p>
          <a:p>
            <a:pPr eaLnBrk="0" hangingPunct="0"/>
            <a:r>
              <a:rPr lang="en-US" sz="2800" b="1" dirty="0">
                <a:latin typeface="Times New Roman" panose="02020603050405020304" pitchFamily="18" charset="0"/>
              </a:rPr>
              <a:t>	</a:t>
            </a:r>
            <a:r>
              <a:rPr lang="en-US" sz="3200" b="1" dirty="0" smtClean="0">
                <a:ln>
                  <a:solidFill>
                    <a:srgbClr val="800000"/>
                  </a:solidFill>
                </a:ln>
                <a:solidFill>
                  <a:srgbClr val="E1280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</a:rPr>
              <a:t>СЮЖЕТ</a:t>
            </a:r>
            <a:endParaRPr lang="en-US" sz="3200" dirty="0">
              <a:ln>
                <a:solidFill>
                  <a:srgbClr val="800000"/>
                </a:solidFill>
              </a:ln>
              <a:solidFill>
                <a:srgbClr val="E1280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05200" y="457200"/>
            <a:ext cx="52578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Кульмінація</a:t>
            </a:r>
            <a:endParaRPr lang="en-US" sz="2400" b="1" cap="all" dirty="0">
              <a:ln>
                <a:solidFill>
                  <a:srgbClr val="800000"/>
                </a:solidFill>
              </a:ln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максимальне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загострення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конфлікту</a:t>
            </a:r>
            <a:r>
              <a:rPr lang="en-US" sz="24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172200" y="4038600"/>
            <a:ext cx="2590800" cy="1524000"/>
          </a:xfrm>
          <a:prstGeom prst="rect">
            <a:avLst/>
          </a:prstGeom>
          <a:solidFill>
            <a:srgbClr val="DFBFD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cap="all" dirty="0" err="1">
                <a:ln>
                  <a:solidFill>
                    <a:srgbClr val="800000"/>
                  </a:solidFill>
                </a:ln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Епілог</a:t>
            </a:r>
            <a:endParaRPr lang="en-US" sz="2400" b="1" cap="all" dirty="0">
              <a:ln>
                <a:solidFill>
                  <a:srgbClr val="800000"/>
                </a:solidFill>
              </a:ln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подальша</a:t>
            </a:r>
            <a:endParaRPr lang="en-US" sz="2400" dirty="0"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доля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героїв</a:t>
            </a:r>
            <a:r>
              <a:rPr lang="en-US" sz="24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2399" y="5410200"/>
            <a:ext cx="3648419" cy="1143000"/>
          </a:xfrm>
          <a:prstGeom prst="rect">
            <a:avLst/>
          </a:prstGeom>
          <a:solidFill>
            <a:srgbClr val="F58A7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cap="all" dirty="0" err="1">
                <a:ln>
                  <a:solidFill>
                    <a:srgbClr val="800000"/>
                  </a:solidFill>
                </a:ln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Пролог</a:t>
            </a:r>
            <a:endParaRPr lang="en-US" sz="2400" b="1" cap="all" dirty="0">
              <a:ln>
                <a:solidFill>
                  <a:srgbClr val="800000"/>
                </a:solidFill>
              </a:ln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першопричини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подій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що</a:t>
            </a:r>
            <a:endParaRPr lang="en-US" sz="2400" dirty="0"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sz="2400" dirty="0" err="1">
                <a:latin typeface="Times New Roman" panose="02020603050405020304" pitchFamily="18" charset="0"/>
              </a:rPr>
              <a:t>відбуваються</a:t>
            </a:r>
            <a:r>
              <a:rPr lang="en-US" sz="2400" dirty="0">
                <a:latin typeface="Times New Roman" panose="02020603050405020304" pitchFamily="18" charset="0"/>
              </a:rPr>
              <a:t> у </a:t>
            </a:r>
            <a:r>
              <a:rPr lang="en-US" sz="2400" dirty="0" err="1">
                <a:latin typeface="Times New Roman" panose="02020603050405020304" pitchFamily="18" charset="0"/>
              </a:rPr>
              <a:t>творі</a:t>
            </a:r>
            <a:r>
              <a:rPr lang="en-US" sz="24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152400" y="914400"/>
            <a:ext cx="3352800" cy="449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86000" y="1524000"/>
            <a:ext cx="3429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2400" b="1" cap="all" dirty="0" err="1">
                <a:ln>
                  <a:solidFill>
                    <a:srgbClr val="8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Хід</a:t>
            </a:r>
            <a:r>
              <a:rPr lang="en-US" sz="2400" b="1" cap="all" dirty="0">
                <a:ln>
                  <a:solidFill>
                    <a:srgbClr val="8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cap="all" dirty="0" err="1">
                <a:ln>
                  <a:solidFill>
                    <a:srgbClr val="8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подій</a:t>
            </a:r>
            <a:endParaRPr lang="en-US" sz="2400" cap="all" dirty="0">
              <a:ln>
                <a:solidFill>
                  <a:srgbClr val="8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розвиток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подій</a:t>
            </a:r>
            <a:r>
              <a:rPr lang="en-US" sz="2400" dirty="0">
                <a:latin typeface="Times New Roman" panose="02020603050405020304" pitchFamily="18" charset="0"/>
              </a:rPr>
              <a:t> -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400" dirty="0" err="1">
                <a:latin typeface="Times New Roman" panose="02020603050405020304" pitchFamily="18" charset="0"/>
              </a:rPr>
              <a:t>розгортання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конфлікту</a:t>
            </a:r>
            <a:r>
              <a:rPr lang="en-US" sz="24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371600" y="2819400"/>
            <a:ext cx="3663108" cy="1143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2400" b="1" cap="all" dirty="0" err="1">
                <a:ln>
                  <a:solidFill>
                    <a:srgbClr val="800000"/>
                  </a:solidFill>
                </a:ln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</a:t>
            </a:r>
            <a:r>
              <a:rPr lang="en-US" sz="2400" b="1" cap="all" dirty="0">
                <a:ln>
                  <a:solidFill>
                    <a:srgbClr val="800000"/>
                  </a:solidFill>
                </a:ln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b="1" cap="all" dirty="0" err="1">
                <a:ln>
                  <a:solidFill>
                    <a:srgbClr val="800000"/>
                  </a:solidFill>
                </a:ln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язка</a:t>
            </a:r>
            <a:r>
              <a:rPr lang="uk-UA" sz="2400" b="1" cap="all" dirty="0">
                <a:ln>
                  <a:solidFill>
                    <a:srgbClr val="800000"/>
                  </a:solidFill>
                </a:ln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конфлікту</a:t>
            </a:r>
          </a:p>
          <a:p>
            <a:pPr algn="ctr" eaLnBrk="0" hangingPunct="0">
              <a:lnSpc>
                <a:spcPct val="90000"/>
              </a:lnSpc>
            </a:pPr>
            <a:r>
              <a:rPr lang="uk-UA" sz="2400" dirty="0">
                <a:latin typeface="Times New Roman" panose="02020603050405020304" pitchFamily="18" charset="0"/>
              </a:rPr>
              <a:t>(виникнення</a:t>
            </a:r>
          </a:p>
          <a:p>
            <a:pPr algn="ctr" eaLnBrk="0" hangingPunct="0">
              <a:lnSpc>
                <a:spcPct val="90000"/>
              </a:lnSpc>
            </a:pPr>
            <a:r>
              <a:rPr lang="uk-UA" sz="2400" dirty="0">
                <a:latin typeface="Times New Roman" panose="02020603050405020304" pitchFamily="18" charset="0"/>
              </a:rPr>
              <a:t> суперечностей)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62000" y="4114800"/>
            <a:ext cx="3578646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cap="all" dirty="0" err="1">
                <a:ln>
                  <a:solidFill>
                    <a:srgbClr val="800000"/>
                  </a:solidFill>
                </a:ln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Експозиція</a:t>
            </a:r>
            <a:endParaRPr lang="en-US" sz="2400" cap="all" dirty="0">
              <a:ln>
                <a:solidFill>
                  <a:srgbClr val="800000"/>
                </a:solidFill>
              </a:ln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знайомство</a:t>
            </a:r>
            <a:r>
              <a:rPr lang="en-US" sz="2400" dirty="0">
                <a:latin typeface="Times New Roman" panose="02020603050405020304" pitchFamily="18" charset="0"/>
              </a:rPr>
              <a:t> з </a:t>
            </a:r>
            <a:r>
              <a:rPr lang="en-US" sz="2400" dirty="0" err="1">
                <a:latin typeface="Times New Roman" panose="02020603050405020304" pitchFamily="18" charset="0"/>
              </a:rPr>
              <a:t>героями</a:t>
            </a:r>
            <a:r>
              <a:rPr lang="en-US" sz="24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7391400" y="13716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172200" y="2133600"/>
            <a:ext cx="2590800" cy="152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cap="all" dirty="0" err="1">
                <a:ln>
                  <a:solidFill>
                    <a:srgbClr val="800000"/>
                  </a:solidFill>
                </a:ln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</a:t>
            </a:r>
            <a:r>
              <a:rPr lang="en-US" sz="2400" b="1" cap="all" dirty="0">
                <a:ln>
                  <a:solidFill>
                    <a:srgbClr val="800000"/>
                  </a:solidFill>
                </a:ln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b="1" cap="all" dirty="0" err="1">
                <a:ln>
                  <a:solidFill>
                    <a:srgbClr val="800000"/>
                  </a:solidFill>
                </a:ln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язка</a:t>
            </a:r>
            <a:endParaRPr lang="uk-UA" sz="2400" b="1" cap="all" dirty="0">
              <a:ln>
                <a:solidFill>
                  <a:srgbClr val="800000"/>
                </a:solidFill>
              </a:ln>
              <a:solidFill>
                <a:srgbClr val="99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uk-UA" sz="2400" dirty="0">
                <a:latin typeface="Times New Roman" panose="02020603050405020304" pitchFamily="18" charset="0"/>
              </a:rPr>
              <a:t>(результат </a:t>
            </a:r>
          </a:p>
          <a:p>
            <a:pPr algn="ctr" eaLnBrk="0" hangingPunct="0"/>
            <a:r>
              <a:rPr lang="uk-UA" sz="2400" dirty="0">
                <a:latin typeface="Times New Roman" panose="02020603050405020304" pitchFamily="18" charset="0"/>
              </a:rPr>
              <a:t>розвитку</a:t>
            </a:r>
          </a:p>
          <a:p>
            <a:pPr algn="ctr" eaLnBrk="0" hangingPunct="0"/>
            <a:r>
              <a:rPr lang="uk-UA" sz="2400" dirty="0">
                <a:latin typeface="Times New Roman" panose="02020603050405020304" pitchFamily="18" charset="0"/>
              </a:rPr>
              <a:t>конфлікту)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191000" y="1066800"/>
            <a:ext cx="1893888" cy="437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95400" y="228600"/>
            <a:ext cx="40386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dirty="0" err="1">
                <a:ln>
                  <a:solidFill>
                    <a:srgbClr val="800000"/>
                  </a:solidFill>
                </a:ln>
                <a:solidFill>
                  <a:srgbClr val="FF0000"/>
                </a:solidFill>
                <a:latin typeface="a_Presentum" panose="04040704070802020202" pitchFamily="82" charset="-52"/>
              </a:rPr>
              <a:t>Композиція</a:t>
            </a:r>
            <a:endParaRPr lang="en-US" sz="3200" dirty="0">
              <a:ln>
                <a:solidFill>
                  <a:srgbClr val="800000"/>
                </a:solidFill>
              </a:ln>
              <a:solidFill>
                <a:srgbClr val="FF0000"/>
              </a:solidFill>
              <a:latin typeface="a_Presentum" panose="04040704070802020202" pitchFamily="82" charset="-5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580063" y="550843"/>
            <a:ext cx="3411537" cy="16525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Позасюжетні</a:t>
            </a:r>
            <a:r>
              <a:rPr lang="en-US" sz="2800" b="1" cap="all" dirty="0">
                <a:ln>
                  <a:solidFill>
                    <a:srgbClr val="800000"/>
                  </a:solidFill>
                </a:ln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800" b="1" cap="all" dirty="0" smtClean="0">
              <a:ln>
                <a:solidFill>
                  <a:srgbClr val="800000"/>
                </a:solidFill>
              </a:ln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800" b="1" cap="all" dirty="0" err="1" smtClean="0">
                <a:ln>
                  <a:solidFill>
                    <a:srgbClr val="800000"/>
                  </a:solidFill>
                </a:ln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endParaRPr lang="en-US" sz="2800" b="1" cap="all" dirty="0">
              <a:ln>
                <a:solidFill>
                  <a:srgbClr val="800000"/>
                </a:solidFill>
              </a:ln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вставні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новели</a:t>
            </a:r>
            <a:r>
              <a:rPr lang="en-US" sz="2400" dirty="0">
                <a:latin typeface="Times New Roman" panose="02020603050405020304" pitchFamily="18" charset="0"/>
              </a:rPr>
              <a:t>,</a:t>
            </a:r>
          </a:p>
          <a:p>
            <a:pPr algn="ctr" eaLnBrk="0" hangingPunct="0"/>
            <a:r>
              <a:rPr lang="en-US" sz="2400" dirty="0" err="1">
                <a:latin typeface="Times New Roman" panose="02020603050405020304" pitchFamily="18" charset="0"/>
              </a:rPr>
              <a:t>ліричні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відступи</a:t>
            </a:r>
            <a:r>
              <a:rPr lang="en-US" sz="24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410201" y="2590799"/>
            <a:ext cx="3581399" cy="14413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</a:t>
            </a:r>
            <a:r>
              <a:rPr lang="en-US" sz="2800" b="1" cap="all" dirty="0">
                <a:ln>
                  <a:solidFill>
                    <a:srgbClr val="800000"/>
                  </a:solidFill>
                </a:ln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художнього</a:t>
            </a:r>
            <a:endParaRPr lang="en-US" sz="2800" b="1" cap="all" dirty="0">
              <a:ln>
                <a:solidFill>
                  <a:srgbClr val="800000"/>
                </a:solidFill>
              </a:ln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800" b="1" cap="all" dirty="0">
                <a:ln>
                  <a:solidFill>
                    <a:srgbClr val="800000"/>
                  </a:solidFill>
                </a:ln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мовлення</a:t>
            </a:r>
            <a:endParaRPr lang="en-US" sz="2800" b="1" cap="all" dirty="0">
              <a:ln>
                <a:solidFill>
                  <a:srgbClr val="800000"/>
                </a:solidFill>
              </a:ln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розповідь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опис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роздум</a:t>
            </a:r>
            <a:r>
              <a:rPr lang="en-US" sz="24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28600" y="1371600"/>
            <a:ext cx="2590800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Образна</a:t>
            </a:r>
            <a:r>
              <a:rPr lang="en-US" sz="2800" b="1" cap="all" dirty="0">
                <a:ln>
                  <a:solidFill>
                    <a:srgbClr val="800000"/>
                  </a:solidFill>
                </a:ln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/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</a:t>
            </a:r>
            <a:endParaRPr lang="en-US" sz="2800" b="1" cap="all" dirty="0">
              <a:ln>
                <a:solidFill>
                  <a:srgbClr val="800000"/>
                </a:solidFill>
              </a:ln>
              <a:solidFill>
                <a:srgbClr val="CC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066800" y="2743200"/>
            <a:ext cx="2590800" cy="106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Портрет</a:t>
            </a:r>
            <a:r>
              <a:rPr lang="en-US" sz="28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524000" y="4114800"/>
            <a:ext cx="2590800" cy="1066800"/>
          </a:xfrm>
          <a:prstGeom prst="rect">
            <a:avLst/>
          </a:prstGeom>
          <a:solidFill>
            <a:srgbClr val="FFDD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Пейзаж</a:t>
            </a:r>
            <a:endParaRPr lang="en-US" sz="2800" cap="all" dirty="0">
              <a:ln>
                <a:solidFill>
                  <a:srgbClr val="800000"/>
                </a:solidFill>
              </a:ln>
              <a:solidFill>
                <a:srgbClr val="33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743200" y="5486400"/>
            <a:ext cx="25908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Інтер’єр</a:t>
            </a:r>
            <a:r>
              <a:rPr lang="en-US" sz="2800" cap="all" dirty="0">
                <a:ln>
                  <a:solidFill>
                    <a:srgbClr val="800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638800" y="5486400"/>
            <a:ext cx="25908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b="1" cap="all" dirty="0" err="1">
                <a:ln>
                  <a:solidFill>
                    <a:srgbClr val="800000"/>
                  </a:solidFill>
                </a:ln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Сюжет</a:t>
            </a:r>
            <a:endParaRPr lang="en-US" sz="2800" b="1" cap="all" dirty="0">
              <a:ln>
                <a:solidFill>
                  <a:srgbClr val="800000"/>
                </a:solidFill>
              </a:ln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H="1">
            <a:off x="2362200" y="1066800"/>
            <a:ext cx="152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048000" y="10668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657600" y="1066800"/>
            <a:ext cx="15240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886200" y="1066800"/>
            <a:ext cx="685800" cy="441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419600" y="1066800"/>
            <a:ext cx="1524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724400" y="1066800"/>
            <a:ext cx="855663" cy="561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0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228600"/>
            <a:ext cx="4267200" cy="182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Підґрунтя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25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25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філософія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Позитивізму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пріоритет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раціо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пізнанні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світу</a:t>
            </a:r>
            <a:endParaRPr lang="en-US" sz="25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748270" y="228600"/>
            <a:ext cx="4090930" cy="182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Дослідницький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творів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зосередженність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питаннях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взаємин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суспільства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соціальної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несправедливості</a:t>
            </a:r>
            <a:endParaRPr lang="en-US" sz="24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600" y="4724400"/>
            <a:ext cx="4343400" cy="182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 sz="2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Розуміння людини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2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продукту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2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соціального  середовища,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2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розвитку суспільства,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25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родової спадковості</a:t>
            </a:r>
            <a:endParaRPr lang="en-US" sz="2500" b="1" i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858439" y="4800600"/>
            <a:ext cx="3980761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Раціоналістичний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психологізм</a:t>
            </a:r>
            <a:endParaRPr lang="en-US" sz="25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відтворенні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світу</a:t>
            </a:r>
            <a:endParaRPr lang="en-US" sz="25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en-US" sz="2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endParaRPr lang="en-US" sz="25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2514600"/>
            <a:ext cx="23622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2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Епічність</a:t>
            </a:r>
            <a:r>
              <a:rPr lang="uk-UA" sz="2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типізація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реалій життя</a:t>
            </a:r>
            <a:endParaRPr lang="en-US" sz="2600" b="1" i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400800" y="2514600"/>
            <a:ext cx="24384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</a:t>
            </a:r>
            <a:r>
              <a:rPr lang="uk-UA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єктивізм, </a:t>
            </a:r>
          </a:p>
          <a:p>
            <a:pPr algn="ctr" eaLnBrk="0" hangingPunct="0">
              <a:lnSpc>
                <a:spcPct val="90000"/>
              </a:lnSpc>
            </a:pPr>
            <a:r>
              <a:rPr lang="uk-UA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достовірність</a:t>
            </a:r>
          </a:p>
          <a:p>
            <a:pPr algn="ctr" eaLnBrk="0" hangingPunct="0">
              <a:lnSpc>
                <a:spcPct val="90000"/>
              </a:lnSpc>
            </a:pPr>
            <a:r>
              <a:rPr lang="uk-UA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відображення</a:t>
            </a:r>
          </a:p>
          <a:p>
            <a:pPr algn="ctr" eaLnBrk="0" hangingPunct="0">
              <a:lnSpc>
                <a:spcPct val="90000"/>
              </a:lnSpc>
            </a:pPr>
            <a:r>
              <a:rPr lang="uk-UA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дійсності</a:t>
            </a:r>
            <a:endParaRPr lang="en-US" sz="2400" b="1" i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057400" y="2057400"/>
            <a:ext cx="487221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2209800" y="2057400"/>
            <a:ext cx="48006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590800" y="34290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371161" y="2819400"/>
            <a:ext cx="2368627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3200" b="1">
                <a:ln>
                  <a:solidFill>
                    <a:srgbClr val="8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uk-UA" sz="3200" b="1">
                <a:ln>
                  <a:solidFill>
                    <a:srgbClr val="8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ИСИ </a:t>
            </a:r>
          </a:p>
          <a:p>
            <a:pPr algn="ctr" eaLnBrk="0" hangingPunct="0">
              <a:lnSpc>
                <a:spcPct val="90000"/>
              </a:lnSpc>
            </a:pPr>
            <a:r>
              <a:rPr lang="uk-UA" sz="3200" b="1">
                <a:ln>
                  <a:solidFill>
                    <a:srgbClr val="800000"/>
                  </a:solidFill>
                </a:ln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РЕАЛІЗМУ</a:t>
            </a:r>
            <a:endParaRPr lang="en-US" sz="2800" b="1" i="1">
              <a:ln>
                <a:solidFill>
                  <a:srgbClr val="800000"/>
                </a:solidFill>
              </a:ln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0825" y="825500"/>
            <a:ext cx="8642350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uk-UA" sz="2800" dirty="0">
                <a:ln>
                  <a:solidFill>
                    <a:srgbClr val="800000"/>
                  </a:solidFill>
                </a:ln>
                <a:solidFill>
                  <a:srgbClr val="FF0066"/>
                </a:solidFill>
                <a:latin typeface="a_Presentum" panose="04040704070802020202" pitchFamily="82" charset="-52"/>
              </a:rPr>
              <a:t>ОСНОВНІ ОЗНАКИ ДРАМАТИЧНОГО ТВОРУ</a:t>
            </a:r>
            <a:endParaRPr lang="en-US" sz="2800" dirty="0">
              <a:ln>
                <a:solidFill>
                  <a:srgbClr val="800000"/>
                </a:solidFill>
              </a:ln>
              <a:solidFill>
                <a:srgbClr val="FF0066"/>
              </a:solidFill>
              <a:latin typeface="a_Presentum" panose="04040704070802020202" pitchFamily="82" charset="-5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3850" y="4411663"/>
            <a:ext cx="1584325" cy="433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діалог</a:t>
            </a:r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50825" y="5075238"/>
            <a:ext cx="1800225" cy="15827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розмова 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персонажами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(з грец. 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“бесіда”)</a:t>
            </a:r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339975" y="5084763"/>
            <a:ext cx="2305050" cy="15732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висловлювання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одного 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персонажа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(“монос”-один,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“логос”-слово)</a:t>
            </a:r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679575" y="1628775"/>
            <a:ext cx="1584325" cy="66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вчинки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883150" y="5516563"/>
            <a:ext cx="4046538" cy="1085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uk-UA" sz="2800">
                <a:latin typeface="Arial" panose="020B0604020202020204" pitchFamily="34" charset="0"/>
                <a:cs typeface="Arial" panose="020B0604020202020204" pitchFamily="34" charset="0"/>
              </a:rPr>
              <a:t>призначена для </a:t>
            </a:r>
          </a:p>
          <a:p>
            <a:pPr algn="ctr" eaLnBrk="0" hangingPunct="0"/>
            <a:r>
              <a:rPr lang="uk-UA" sz="2800">
                <a:latin typeface="Arial" panose="020B0604020202020204" pitchFamily="34" charset="0"/>
                <a:cs typeface="Arial" panose="020B0604020202020204" pitchFamily="34" charset="0"/>
              </a:rPr>
              <a:t>вистави на сцені</a:t>
            </a:r>
            <a:endParaRPr lang="en-US" sz="2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606675" y="4418013"/>
            <a:ext cx="1584325" cy="433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монолог</a:t>
            </a:r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746500" y="3397250"/>
            <a:ext cx="1584325" cy="66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400">
                <a:latin typeface="Arial" panose="020B0604020202020204" pitchFamily="34" charset="0"/>
                <a:cs typeface="Arial" panose="020B0604020202020204" pitchFamily="34" charset="0"/>
              </a:rPr>
              <a:t>стосунки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516688" y="1531938"/>
            <a:ext cx="1584325" cy="66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400">
                <a:latin typeface="Arial" panose="020B0604020202020204" pitchFamily="34" charset="0"/>
                <a:cs typeface="Arial" panose="020B0604020202020204" pitchFamily="34" charset="0"/>
              </a:rPr>
              <a:t>поведінка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698875" y="1722438"/>
            <a:ext cx="2376488" cy="1368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персонажів</a:t>
            </a:r>
            <a:endParaRPr lang="en-US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948488" y="2471738"/>
            <a:ext cx="1920875" cy="1166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66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особлива </a:t>
            </a:r>
          </a:p>
          <a:p>
            <a:pPr algn="ctr" eaLnBrk="0" hangingPunct="0">
              <a:lnSpc>
                <a:spcPct val="80000"/>
              </a:lnSpc>
            </a:pPr>
            <a:r>
              <a:rPr lang="uk-UA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побудова</a:t>
            </a:r>
            <a:endParaRPr lang="en-US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23850" y="2636838"/>
            <a:ext cx="2449513" cy="14398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uk-UA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діалогічна</a:t>
            </a:r>
          </a:p>
          <a:p>
            <a:pPr algn="ctr" eaLnBrk="0" hangingPunct="0"/>
            <a:r>
              <a:rPr lang="uk-UA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</a:t>
            </a:r>
          </a:p>
          <a:p>
            <a:pPr algn="ctr" eaLnBrk="0" hangingPunct="0"/>
            <a:r>
              <a:rPr lang="uk-UA" sz="28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викладу</a:t>
            </a:r>
            <a:endParaRPr lang="en-US" sz="28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 rot="16200000">
            <a:off x="7920831" y="4333082"/>
            <a:ext cx="1368425" cy="576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66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картини</a:t>
            </a:r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 rot="16200000">
            <a:off x="7085806" y="4329907"/>
            <a:ext cx="1368425" cy="576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66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200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161925" y="171450"/>
            <a:ext cx="2538413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uk-UA" dirty="0"/>
              <a:t>ДРАМАТИЧНИЙ ТВІР</a:t>
            </a:r>
            <a:endParaRPr lang="en-US" dirty="0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475038" y="152400"/>
            <a:ext cx="2376487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uk-UA" sz="2000" b="1" dirty="0">
                <a:ln>
                  <a:solidFill>
                    <a:srgbClr val="800000"/>
                  </a:solidFill>
                </a:ln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 </a:t>
            </a:r>
            <a:r>
              <a:rPr lang="en-US" sz="2000" b="1" dirty="0">
                <a:ln>
                  <a:solidFill>
                    <a:srgbClr val="800000"/>
                  </a:solidFill>
                </a:ln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000" b="1" dirty="0">
                <a:ln>
                  <a:solidFill>
                    <a:srgbClr val="800000"/>
                  </a:solidFill>
                </a:ln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С А</a:t>
            </a:r>
            <a:endParaRPr lang="en-US" sz="2000" b="1" dirty="0">
              <a:ln>
                <a:solidFill>
                  <a:srgbClr val="800000"/>
                </a:solidFill>
              </a:ln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6653213" y="158750"/>
            <a:ext cx="2376487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uk-UA" sz="2000"/>
              <a:t>ДРАМА (з гр. – дія)</a:t>
            </a:r>
            <a:endParaRPr lang="en-US" sz="200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2868613" y="171450"/>
            <a:ext cx="431800" cy="4333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200" b="1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200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5999163" y="174625"/>
            <a:ext cx="431800" cy="4333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uk-UA" sz="2200" b="1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2200" b="1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258888" y="1268413"/>
            <a:ext cx="0" cy="13684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8388350" y="1268413"/>
            <a:ext cx="0" cy="11525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4787900" y="1268413"/>
            <a:ext cx="0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2268538" y="4076700"/>
            <a:ext cx="790575" cy="288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H="1">
            <a:off x="1476375" y="4076700"/>
            <a:ext cx="792163" cy="288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1042988" y="4868863"/>
            <a:ext cx="0" cy="215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3419475" y="4868863"/>
            <a:ext cx="0" cy="215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6084888" y="1916113"/>
            <a:ext cx="431800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>
            <a:off x="3276600" y="1916113"/>
            <a:ext cx="431800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4572000" y="3068638"/>
            <a:ext cx="0" cy="288925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7740650" y="3644900"/>
            <a:ext cx="0" cy="288925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8604250" y="3644900"/>
            <a:ext cx="0" cy="288925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5724525" y="3068638"/>
            <a:ext cx="0" cy="2447925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7092950" y="3644900"/>
            <a:ext cx="0" cy="1871663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57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66"/>
          <p:cNvSpPr>
            <a:spLocks noChangeShapeType="1"/>
          </p:cNvSpPr>
          <p:nvPr/>
        </p:nvSpPr>
        <p:spPr bwMode="auto">
          <a:xfrm>
            <a:off x="6643688" y="3857624"/>
            <a:ext cx="857270" cy="1214449"/>
          </a:xfrm>
          <a:prstGeom prst="line">
            <a:avLst/>
          </a:prstGeom>
          <a:noFill/>
          <a:ln w="38100">
            <a:solidFill>
              <a:schemeClr val="accent5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051" name="Line 65"/>
          <p:cNvSpPr>
            <a:spLocks noChangeShapeType="1"/>
          </p:cNvSpPr>
          <p:nvPr/>
        </p:nvSpPr>
        <p:spPr bwMode="auto">
          <a:xfrm flipH="1">
            <a:off x="1500166" y="3857624"/>
            <a:ext cx="1079522" cy="1214449"/>
          </a:xfrm>
          <a:prstGeom prst="line">
            <a:avLst/>
          </a:prstGeom>
          <a:noFill/>
          <a:ln w="38100">
            <a:solidFill>
              <a:schemeClr val="accent5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052" name="Line 67"/>
          <p:cNvSpPr>
            <a:spLocks noChangeShapeType="1"/>
          </p:cNvSpPr>
          <p:nvPr/>
        </p:nvSpPr>
        <p:spPr bwMode="auto">
          <a:xfrm flipH="1" flipV="1">
            <a:off x="2643188" y="1785938"/>
            <a:ext cx="1208087" cy="922337"/>
          </a:xfrm>
          <a:prstGeom prst="line">
            <a:avLst/>
          </a:prstGeom>
          <a:noFill/>
          <a:ln w="38100">
            <a:solidFill>
              <a:schemeClr val="accent5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2055" name="Oval 10"/>
          <p:cNvSpPr>
            <a:spLocks noChangeArrowheads="1"/>
          </p:cNvSpPr>
          <p:nvPr/>
        </p:nvSpPr>
        <p:spPr bwMode="auto">
          <a:xfrm>
            <a:off x="1571604" y="2500306"/>
            <a:ext cx="6215106" cy="1571635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5">
                <a:lumMod val="25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uk-UA" sz="3600" dirty="0">
                <a:solidFill>
                  <a:srgbClr val="FF0066"/>
                </a:solidFill>
              </a:rPr>
              <a:t>Види односкладних речень</a:t>
            </a:r>
            <a:endParaRPr lang="ru-RU" sz="3600" dirty="0">
              <a:solidFill>
                <a:srgbClr val="FF0066"/>
              </a:solidFill>
            </a:endParaRPr>
          </a:p>
          <a:p>
            <a:endParaRPr lang="ru-RU" sz="2600" b="1" dirty="0"/>
          </a:p>
        </p:txBody>
      </p:sp>
      <p:sp>
        <p:nvSpPr>
          <p:cNvPr id="2056" name="Rectangle 54"/>
          <p:cNvSpPr>
            <a:spLocks noChangeArrowheads="1"/>
          </p:cNvSpPr>
          <p:nvPr/>
        </p:nvSpPr>
        <p:spPr bwMode="auto">
          <a:xfrm>
            <a:off x="214282" y="5072074"/>
            <a:ext cx="2643206" cy="115252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5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dirty="0" err="1">
                <a:solidFill>
                  <a:srgbClr val="0000FF"/>
                </a:solidFill>
              </a:rPr>
              <a:t>Означено-</a:t>
            </a:r>
            <a:endParaRPr lang="uk-UA" sz="3600" dirty="0">
              <a:solidFill>
                <a:srgbClr val="0000FF"/>
              </a:solidFill>
            </a:endParaRPr>
          </a:p>
          <a:p>
            <a:pPr algn="ctr"/>
            <a:r>
              <a:rPr lang="uk-UA" sz="3600" dirty="0">
                <a:solidFill>
                  <a:srgbClr val="0000FF"/>
                </a:solidFill>
              </a:rPr>
              <a:t>особові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2057" name="Rectangle 55"/>
          <p:cNvSpPr>
            <a:spLocks noChangeArrowheads="1"/>
          </p:cNvSpPr>
          <p:nvPr/>
        </p:nvSpPr>
        <p:spPr bwMode="auto">
          <a:xfrm>
            <a:off x="3143240" y="5072074"/>
            <a:ext cx="2786082" cy="115252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5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dirty="0" err="1">
                <a:solidFill>
                  <a:srgbClr val="0066FF"/>
                </a:solidFill>
              </a:rPr>
              <a:t>Неозначено-</a:t>
            </a:r>
            <a:endParaRPr lang="uk-UA" sz="3600" dirty="0">
              <a:solidFill>
                <a:srgbClr val="0066FF"/>
              </a:solidFill>
            </a:endParaRPr>
          </a:p>
          <a:p>
            <a:pPr algn="ctr"/>
            <a:r>
              <a:rPr lang="uk-UA" sz="3600" dirty="0">
                <a:solidFill>
                  <a:srgbClr val="0066FF"/>
                </a:solidFill>
              </a:rPr>
              <a:t>особові</a:t>
            </a:r>
            <a:endParaRPr lang="ru-RU" sz="3600" dirty="0">
              <a:solidFill>
                <a:srgbClr val="0066FF"/>
              </a:solidFill>
            </a:endParaRPr>
          </a:p>
        </p:txBody>
      </p:sp>
      <p:sp>
        <p:nvSpPr>
          <p:cNvPr id="2058" name="Rectangle 56"/>
          <p:cNvSpPr>
            <a:spLocks noChangeArrowheads="1"/>
          </p:cNvSpPr>
          <p:nvPr/>
        </p:nvSpPr>
        <p:spPr bwMode="auto">
          <a:xfrm>
            <a:off x="5429256" y="642918"/>
            <a:ext cx="2663825" cy="115252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5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dirty="0">
                <a:solidFill>
                  <a:srgbClr val="6600CC"/>
                </a:solidFill>
              </a:rPr>
              <a:t>Безособові</a:t>
            </a:r>
            <a:endParaRPr lang="ru-RU" sz="3600" dirty="0">
              <a:solidFill>
                <a:srgbClr val="6600CC"/>
              </a:solidFill>
            </a:endParaRPr>
          </a:p>
        </p:txBody>
      </p:sp>
      <p:sp>
        <p:nvSpPr>
          <p:cNvPr id="2059" name="Rectangle 58"/>
          <p:cNvSpPr>
            <a:spLocks noChangeArrowheads="1"/>
          </p:cNvSpPr>
          <p:nvPr/>
        </p:nvSpPr>
        <p:spPr bwMode="auto">
          <a:xfrm>
            <a:off x="1085850" y="642938"/>
            <a:ext cx="2663825" cy="115252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5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dirty="0">
                <a:solidFill>
                  <a:srgbClr val="CC0066"/>
                </a:solidFill>
              </a:rPr>
              <a:t>Називні </a:t>
            </a:r>
            <a:endParaRPr lang="ru-RU" sz="3600" dirty="0">
              <a:solidFill>
                <a:srgbClr val="CC0066"/>
              </a:solidFill>
            </a:endParaRPr>
          </a:p>
        </p:txBody>
      </p:sp>
      <p:sp>
        <p:nvSpPr>
          <p:cNvPr id="2060" name="Rectangle 59"/>
          <p:cNvSpPr>
            <a:spLocks noChangeArrowheads="1"/>
          </p:cNvSpPr>
          <p:nvPr/>
        </p:nvSpPr>
        <p:spPr bwMode="auto">
          <a:xfrm>
            <a:off x="6215074" y="5072074"/>
            <a:ext cx="2736839" cy="1152525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5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dirty="0" err="1">
                <a:solidFill>
                  <a:srgbClr val="006666"/>
                </a:solidFill>
              </a:rPr>
              <a:t>Узагальнено-</a:t>
            </a:r>
            <a:endParaRPr lang="uk-UA" sz="3600" dirty="0">
              <a:solidFill>
                <a:srgbClr val="006666"/>
              </a:solidFill>
            </a:endParaRPr>
          </a:p>
          <a:p>
            <a:pPr algn="ctr"/>
            <a:r>
              <a:rPr lang="uk-UA" sz="3600" dirty="0">
                <a:solidFill>
                  <a:srgbClr val="006666"/>
                </a:solidFill>
              </a:rPr>
              <a:t>особові</a:t>
            </a:r>
            <a:endParaRPr lang="ru-RU" sz="3600" dirty="0">
              <a:solidFill>
                <a:srgbClr val="006666"/>
              </a:solidFill>
            </a:endParaRPr>
          </a:p>
        </p:txBody>
      </p:sp>
      <p:sp>
        <p:nvSpPr>
          <p:cNvPr id="2061" name="Line 64"/>
          <p:cNvSpPr>
            <a:spLocks noChangeShapeType="1"/>
          </p:cNvSpPr>
          <p:nvPr/>
        </p:nvSpPr>
        <p:spPr bwMode="auto">
          <a:xfrm flipV="1">
            <a:off x="5715008" y="1785926"/>
            <a:ext cx="1071570" cy="785818"/>
          </a:xfrm>
          <a:prstGeom prst="line">
            <a:avLst/>
          </a:prstGeom>
          <a:noFill/>
          <a:ln w="38100">
            <a:solidFill>
              <a:schemeClr val="accent5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  <p:sp>
        <p:nvSpPr>
          <p:cNvPr id="2062" name="Line 65"/>
          <p:cNvSpPr>
            <a:spLocks noChangeShapeType="1"/>
          </p:cNvSpPr>
          <p:nvPr/>
        </p:nvSpPr>
        <p:spPr bwMode="auto">
          <a:xfrm>
            <a:off x="4500562" y="4071943"/>
            <a:ext cx="45719" cy="1000131"/>
          </a:xfrm>
          <a:prstGeom prst="line">
            <a:avLst/>
          </a:prstGeom>
          <a:noFill/>
          <a:ln w="38100">
            <a:solidFill>
              <a:schemeClr val="accent5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486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52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654" y="504092"/>
            <a:ext cx="8209085" cy="7971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3323" b="1">
                <a:solidFill>
                  <a:srgbClr val="CC0066"/>
                </a:solidFill>
              </a:rPr>
              <a:t>ТИПИ СКЛАДНИХ РЕЧЕНЬ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0581" y="2165839"/>
            <a:ext cx="3960934" cy="12631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3323" b="1">
                <a:solidFill>
                  <a:srgbClr val="0000FF"/>
                </a:solidFill>
              </a:rPr>
              <a:t>СПОЛУЧНИКОВІ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500197" y="2165839"/>
            <a:ext cx="4465026" cy="1263162"/>
          </a:xfrm>
          <a:prstGeom prst="rect">
            <a:avLst/>
          </a:prstGeom>
          <a:solidFill>
            <a:srgbClr val="FFDD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3323" b="1">
                <a:solidFill>
                  <a:srgbClr val="6600FF"/>
                </a:solidFill>
              </a:rPr>
              <a:t>БЕЗСПОЛУЧНИКОВІ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84335" y="4558812"/>
            <a:ext cx="3600450" cy="1263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4062" b="1">
                <a:solidFill>
                  <a:srgbClr val="0066FF"/>
                </a:solidFill>
              </a:rPr>
              <a:t>СУРЯДНІ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147897" y="4558812"/>
            <a:ext cx="3601915" cy="1263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4062" b="1">
                <a:solidFill>
                  <a:srgbClr val="006666"/>
                </a:solidFill>
              </a:rPr>
              <a:t>ПІДРЯДНІ</a:t>
            </a: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>
            <a:off x="2842846" y="1302728"/>
            <a:ext cx="0" cy="8631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 sz="1662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764323" y="3429000"/>
            <a:ext cx="0" cy="1129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 sz="1662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3563815" y="3429000"/>
            <a:ext cx="2592266" cy="1129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 sz="1662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7309338" y="1302728"/>
            <a:ext cx="0" cy="8631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 sz="1662"/>
          </a:p>
        </p:txBody>
      </p:sp>
    </p:spTree>
    <p:extLst>
      <p:ext uri="{BB962C8B-B14F-4D97-AF65-F5344CB8AC3E}">
        <p14:creationId xmlns:p14="http://schemas.microsoft.com/office/powerpoint/2010/main" val="263548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8" grpId="0" animBg="1"/>
      <p:bldP spid="2059" grpId="0" animBg="1"/>
      <p:bldP spid="2060" grpId="0" animBg="1"/>
      <p:bldP spid="2068" grpId="0" animBg="1"/>
      <p:bldP spid="2069" grpId="0" animBg="1"/>
      <p:bldP spid="2070" grpId="0" animBg="1"/>
      <p:bldP spid="20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85800" y="152400"/>
            <a:ext cx="7924800" cy="685800"/>
          </a:xfrm>
          <a:prstGeom prst="flowChartExtract">
            <a:avLst/>
          </a:prstGeom>
          <a:solidFill>
            <a:srgbClr val="FEA6A4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cap="all" dirty="0" err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sz="32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5800" y="1066800"/>
            <a:ext cx="2743200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636525" y="1066800"/>
            <a:ext cx="2974075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Засоби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зв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язку</a:t>
            </a: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057400"/>
            <a:ext cx="80772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cap="all"/>
              <a:t>Стилі 		мовлення</a:t>
            </a:r>
            <a:endParaRPr lang="en-US" b="0" cap="all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 rot="-5400000">
            <a:off x="-76200" y="3657600"/>
            <a:ext cx="2209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Художній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5334000"/>
            <a:ext cx="80772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cap="all">
                <a:latin typeface="Arial" panose="020B0604020202020204" pitchFamily="34" charset="0"/>
                <a:cs typeface="Arial" panose="020B0604020202020204" pitchFamily="34" charset="0"/>
              </a:rPr>
              <a:t>Типи		 мовлення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09600" y="6019800"/>
            <a:ext cx="2438400" cy="685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Розповідь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429000" y="6019800"/>
            <a:ext cx="2438400" cy="685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Опис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248400" y="6019800"/>
            <a:ext cx="2438400" cy="685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Роздум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 rot="-5400000">
            <a:off x="3505200" y="3657600"/>
            <a:ext cx="2209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Публіцис-</a:t>
            </a:r>
          </a:p>
          <a:p>
            <a:pPr algn="ctr">
              <a:lnSpc>
                <a:spcPct val="80000"/>
              </a:lnSpc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тичний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 rot="-5400000">
            <a:off x="5334000" y="3657600"/>
            <a:ext cx="2209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Науковий</a:t>
            </a:r>
            <a:endParaRPr lang="en-US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 rot="-5400000">
            <a:off x="1676400" y="3657600"/>
            <a:ext cx="2209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Розмовний</a:t>
            </a:r>
            <a:endParaRPr lang="en-US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 rot="-5400000">
            <a:off x="7162800" y="3657600"/>
            <a:ext cx="22098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Офіційно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>
              <a:lnSpc>
                <a:spcPct val="80000"/>
              </a:lnSpc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діловий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6705600" y="838200"/>
            <a:ext cx="457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2209800" y="838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7239000" y="1828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209800" y="1828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990600" y="2743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2819400" y="2743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4648200" y="2743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6400800" y="2743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8229600" y="2743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1066800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2819400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6477000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4648200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8305800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7403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293</Words>
  <Application>Microsoft Office PowerPoint</Application>
  <PresentationFormat>Екран (4:3)</PresentationFormat>
  <Paragraphs>166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5" baseType="lpstr">
      <vt:lpstr>a_Presentum</vt:lpstr>
      <vt:lpstr>Arial</vt:lpstr>
      <vt:lpstr>Arial Black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Nadiya</dc:creator>
  <cp:lastModifiedBy>Sammy</cp:lastModifiedBy>
  <cp:revision>14</cp:revision>
  <dcterms:created xsi:type="dcterms:W3CDTF">2014-03-13T19:13:35Z</dcterms:created>
  <dcterms:modified xsi:type="dcterms:W3CDTF">2014-03-14T06:16:02Z</dcterms:modified>
</cp:coreProperties>
</file>