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50F1F"/>
    <a:srgbClr val="8A2238"/>
    <a:srgbClr val="005024"/>
    <a:srgbClr val="ACC4B1"/>
    <a:srgbClr val="8DAD93"/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73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94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08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97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42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97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85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63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498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239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4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BC59-5194-4118-AA3A-15733A55FF07}" type="datetimeFigureOut">
              <a:rPr lang="uk-UA" smtClean="0"/>
              <a:t>13.03.2014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E024-DA6F-4E26-A796-2CF8652F22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93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 зі стрілкою 64"/>
          <p:cNvCxnSpPr>
            <a:endCxn id="26" idx="1"/>
          </p:cNvCxnSpPr>
          <p:nvPr/>
        </p:nvCxnSpPr>
        <p:spPr>
          <a:xfrm flipV="1">
            <a:off x="2545772" y="1903702"/>
            <a:ext cx="1767752" cy="56528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 зі стрілкою 43"/>
          <p:cNvCxnSpPr>
            <a:endCxn id="22" idx="1"/>
          </p:cNvCxnSpPr>
          <p:nvPr/>
        </p:nvCxnSpPr>
        <p:spPr>
          <a:xfrm flipV="1">
            <a:off x="2557318" y="2556741"/>
            <a:ext cx="1746681" cy="10150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 зі стрілкою 46"/>
          <p:cNvCxnSpPr>
            <a:endCxn id="18" idx="1"/>
          </p:cNvCxnSpPr>
          <p:nvPr/>
        </p:nvCxnSpPr>
        <p:spPr>
          <a:xfrm flipV="1">
            <a:off x="2448212" y="517525"/>
            <a:ext cx="1865312" cy="150520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>
            <a:endCxn id="21" idx="1"/>
          </p:cNvCxnSpPr>
          <p:nvPr/>
        </p:nvCxnSpPr>
        <p:spPr>
          <a:xfrm>
            <a:off x="2575357" y="2838450"/>
            <a:ext cx="1725034" cy="421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>
            <a:endCxn id="34" idx="1"/>
          </p:cNvCxnSpPr>
          <p:nvPr/>
        </p:nvCxnSpPr>
        <p:spPr>
          <a:xfrm>
            <a:off x="2545772" y="3096491"/>
            <a:ext cx="1767752" cy="87572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зі стрілкою 56"/>
          <p:cNvCxnSpPr>
            <a:endCxn id="38" idx="1"/>
          </p:cNvCxnSpPr>
          <p:nvPr/>
        </p:nvCxnSpPr>
        <p:spPr>
          <a:xfrm>
            <a:off x="2234045" y="4094018"/>
            <a:ext cx="2089870" cy="207507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 зі стрілкою 59"/>
          <p:cNvCxnSpPr/>
          <p:nvPr/>
        </p:nvCxnSpPr>
        <p:spPr>
          <a:xfrm>
            <a:off x="2448212" y="3404026"/>
            <a:ext cx="1855787" cy="16065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круглений прямокутник 17"/>
          <p:cNvSpPr/>
          <p:nvPr/>
        </p:nvSpPr>
        <p:spPr>
          <a:xfrm>
            <a:off x="4313524" y="158750"/>
            <a:ext cx="4787614" cy="717550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</a:t>
            </a:r>
            <a:r>
              <a:rPr lang="uk-UA" sz="2200" b="1" dirty="0" smtClean="0">
                <a:solidFill>
                  <a:srgbClr val="0050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ірична кіноповість автобіографічного змісту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4303999" y="1022350"/>
            <a:ext cx="4806664" cy="505114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багато </a:t>
            </a: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авторських відступів</a:t>
            </a:r>
            <a:endParaRPr lang="uk-UA" sz="2200" b="1" dirty="0">
              <a:solidFill>
                <a:srgbClr val="005024"/>
              </a:solidFill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4300391" y="2966027"/>
            <a:ext cx="4811859" cy="588818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літопис народного життя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4303999" y="2275032"/>
            <a:ext cx="4797139" cy="563418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національний колорит оповіді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круглений прямокутник 33"/>
          <p:cNvSpPr/>
          <p:nvPr/>
        </p:nvSpPr>
        <p:spPr>
          <a:xfrm>
            <a:off x="4313524" y="3700029"/>
            <a:ext cx="4806664" cy="544368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змалювання </a:t>
            </a: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соціальних </a:t>
            </a: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бід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круглений прямокутник 34"/>
          <p:cNvSpPr/>
          <p:nvPr/>
        </p:nvSpPr>
        <p:spPr>
          <a:xfrm>
            <a:off x="4334306" y="4399973"/>
            <a:ext cx="4781264" cy="1030288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співвідношення </a:t>
            </a: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автобіографічного і </a:t>
            </a: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вигаданого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Округлений прямокутник 37"/>
          <p:cNvSpPr/>
          <p:nvPr/>
        </p:nvSpPr>
        <p:spPr>
          <a:xfrm>
            <a:off x="4323915" y="5613399"/>
            <a:ext cx="4800314" cy="1111395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 smtClean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картини </a:t>
            </a: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життя </a:t>
            </a:r>
            <a:r>
              <a:rPr lang="uk-UA" sz="2200" b="1" dirty="0" err="1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наддеснянського</a:t>
            </a: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села та його мешканців</a:t>
            </a:r>
            <a:endParaRPr lang="uk-UA" sz="2200" b="1" dirty="0">
              <a:solidFill>
                <a:srgbClr val="0050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4313524" y="1651145"/>
            <a:ext cx="4806664" cy="505114"/>
          </a:xfrm>
          <a:prstGeom prst="roundRect">
            <a:avLst/>
          </a:prstGeom>
          <a:solidFill>
            <a:srgbClr val="EB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rgbClr val="0050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оповідь від першої особи</a:t>
            </a:r>
            <a:endParaRPr lang="uk-UA" sz="2200" b="1" dirty="0">
              <a:solidFill>
                <a:srgbClr val="005024"/>
              </a:solidFill>
            </a:endParaRPr>
          </a:p>
        </p:txBody>
      </p:sp>
      <p:cxnSp>
        <p:nvCxnSpPr>
          <p:cNvPr id="39" name="Пряма зі стрілкою 38"/>
          <p:cNvCxnSpPr/>
          <p:nvPr/>
        </p:nvCxnSpPr>
        <p:spPr>
          <a:xfrm flipV="1">
            <a:off x="2545772" y="1268413"/>
            <a:ext cx="1754619" cy="100141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кутник 30"/>
          <p:cNvSpPr/>
          <p:nvPr/>
        </p:nvSpPr>
        <p:spPr>
          <a:xfrm>
            <a:off x="147203" y="156938"/>
            <a:ext cx="35935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8A22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Особливості кіноповісті «Зачарована Десна»</a:t>
            </a:r>
            <a:endParaRPr lang="uk-UA" sz="2200" b="1" dirty="0">
              <a:solidFill>
                <a:srgbClr val="8A22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7" y="1178556"/>
            <a:ext cx="3104613" cy="471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 зі стрілкою 23"/>
          <p:cNvCxnSpPr>
            <a:endCxn id="37" idx="1"/>
          </p:cNvCxnSpPr>
          <p:nvPr/>
        </p:nvCxnSpPr>
        <p:spPr>
          <a:xfrm>
            <a:off x="4863385" y="3699312"/>
            <a:ext cx="1069824" cy="89773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 зі стрілкою 44"/>
          <p:cNvCxnSpPr>
            <a:endCxn id="27" idx="1"/>
          </p:cNvCxnSpPr>
          <p:nvPr/>
        </p:nvCxnSpPr>
        <p:spPr>
          <a:xfrm flipV="1">
            <a:off x="4863385" y="1597121"/>
            <a:ext cx="1050152" cy="88454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stCxn id="12" idx="2"/>
          </p:cNvCxnSpPr>
          <p:nvPr/>
        </p:nvCxnSpPr>
        <p:spPr>
          <a:xfrm>
            <a:off x="4241048" y="3717461"/>
            <a:ext cx="1692161" cy="23361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 flipV="1">
            <a:off x="4990037" y="2875528"/>
            <a:ext cx="960482" cy="1299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16" y="1312576"/>
            <a:ext cx="1728787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круглений прямокутник 5"/>
          <p:cNvSpPr/>
          <p:nvPr/>
        </p:nvSpPr>
        <p:spPr>
          <a:xfrm>
            <a:off x="737755" y="2463513"/>
            <a:ext cx="1999144" cy="936625"/>
          </a:xfrm>
          <a:prstGeom prst="roundRect">
            <a:avLst/>
          </a:prstGeom>
          <a:solidFill>
            <a:schemeClr val="bg1">
              <a:alpha val="67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СВІТ САШКА</a:t>
            </a:r>
            <a:endParaRPr lang="uk-UA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 зі стрілкою 6"/>
          <p:cNvCxnSpPr>
            <a:stCxn id="5" idx="3"/>
            <a:endCxn id="15" idx="0"/>
          </p:cNvCxnSpPr>
          <p:nvPr/>
        </p:nvCxnSpPr>
        <p:spPr>
          <a:xfrm>
            <a:off x="2560203" y="3506501"/>
            <a:ext cx="1503616" cy="123917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7"/>
          <p:cNvCxnSpPr>
            <a:stCxn id="12" idx="0"/>
            <a:endCxn id="11" idx="1"/>
          </p:cNvCxnSpPr>
          <p:nvPr/>
        </p:nvCxnSpPr>
        <p:spPr>
          <a:xfrm flipV="1">
            <a:off x="4241048" y="585527"/>
            <a:ext cx="1692161" cy="18779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>
            <a:endCxn id="16" idx="2"/>
          </p:cNvCxnSpPr>
          <p:nvPr/>
        </p:nvCxnSpPr>
        <p:spPr>
          <a:xfrm flipV="1">
            <a:off x="2567013" y="1564178"/>
            <a:ext cx="1445506" cy="87553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>
            <a:off x="2736899" y="3104313"/>
            <a:ext cx="620370" cy="797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круглений прямокутник 10"/>
          <p:cNvSpPr/>
          <p:nvPr/>
        </p:nvSpPr>
        <p:spPr>
          <a:xfrm>
            <a:off x="5933209" y="182072"/>
            <a:ext cx="3034146" cy="806910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5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ПРАБАБА МАРУСИНА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«любила прокльони»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3342957" y="2463513"/>
            <a:ext cx="1796182" cy="1253948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 smtClean="0">
                <a:solidFill>
                  <a:srgbClr val="B50F1F"/>
                </a:solidFill>
              </a:rPr>
              <a:t>РОДИНА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ДІМ,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ПОБУТ</a:t>
            </a:r>
            <a:endParaRPr lang="uk-UA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2760555" y="4745676"/>
            <a:ext cx="2606527" cy="1769426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 smtClean="0">
                <a:solidFill>
                  <a:srgbClr val="B50F1F"/>
                </a:solidFill>
              </a:rPr>
              <a:t>СЕЛО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ЛЮДИ, НАРОДНА МОРАЛЬ,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ПОБУТ, ЗВИЧАЇ, ВІРУВАННЯ</a:t>
            </a:r>
            <a:endParaRPr lang="uk-UA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2657954" y="135262"/>
            <a:ext cx="2709129" cy="1428916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rgbClr val="B50F1F"/>
                </a:solidFill>
              </a:rPr>
              <a:t>ПРИРОДА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ДЕСНА, ПОЛЕ,</a:t>
            </a:r>
          </a:p>
          <a:p>
            <a:pPr algn="ctr">
              <a:defRPr/>
            </a:pPr>
            <a:r>
              <a:rPr lang="uk-UA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РОСЛИННИЙ СВІТ</a:t>
            </a: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5913537" y="1193665"/>
            <a:ext cx="3147336" cy="806911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5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ДІД СЕМЕН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«дуже схожий на Бога»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Округлений прямокутник 35"/>
          <p:cNvSpPr/>
          <p:nvPr/>
        </p:nvSpPr>
        <p:spPr>
          <a:xfrm>
            <a:off x="5913537" y="2224588"/>
            <a:ext cx="3147336" cy="1331804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5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 нього можна було писати лицарів, Богів, апостолів»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Округлений прямокутник 36"/>
          <p:cNvSpPr/>
          <p:nvPr/>
        </p:nvSpPr>
        <p:spPr>
          <a:xfrm>
            <a:off x="5933209" y="3800815"/>
            <a:ext cx="3127664" cy="1592471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5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усе любила «</a:t>
            </a:r>
            <a:r>
              <a:rPr lang="uk-UA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саджати що-небудь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землю, щоб </a:t>
            </a:r>
            <a:r>
              <a:rPr lang="uk-UA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проізростало</a:t>
            </a: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Округлений прямокутник 37"/>
          <p:cNvSpPr/>
          <p:nvPr/>
        </p:nvSpPr>
        <p:spPr>
          <a:xfrm>
            <a:off x="5933209" y="5596516"/>
            <a:ext cx="3127664" cy="866628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rgbClr val="005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ЛАВРІН,  СЕРГІЙ,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ВАСИЛЬКО,  ІВАН</a:t>
            </a:r>
            <a:endParaRPr lang="uk-UA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 зі стрілкою 55"/>
          <p:cNvCxnSpPr>
            <a:endCxn id="17" idx="3"/>
          </p:cNvCxnSpPr>
          <p:nvPr/>
        </p:nvCxnSpPr>
        <p:spPr>
          <a:xfrm flipH="1">
            <a:off x="2993621" y="3635384"/>
            <a:ext cx="1034135" cy="9110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 зі стрілкою 58"/>
          <p:cNvCxnSpPr/>
          <p:nvPr/>
        </p:nvCxnSpPr>
        <p:spPr>
          <a:xfrm flipH="1">
            <a:off x="2602353" y="4299978"/>
            <a:ext cx="1426240" cy="138861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>
            <a:off x="5108845" y="3148445"/>
            <a:ext cx="1188046" cy="82271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/>
          <p:nvPr/>
        </p:nvCxnSpPr>
        <p:spPr>
          <a:xfrm>
            <a:off x="5108845" y="4326104"/>
            <a:ext cx="1084137" cy="9541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 зі стрілкою 67"/>
          <p:cNvCxnSpPr>
            <a:endCxn id="19" idx="1"/>
          </p:cNvCxnSpPr>
          <p:nvPr/>
        </p:nvCxnSpPr>
        <p:spPr>
          <a:xfrm flipV="1">
            <a:off x="5435600" y="909176"/>
            <a:ext cx="841752" cy="57937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 зі стрілкою 73"/>
          <p:cNvCxnSpPr>
            <a:endCxn id="21" idx="1"/>
          </p:cNvCxnSpPr>
          <p:nvPr/>
        </p:nvCxnSpPr>
        <p:spPr>
          <a:xfrm>
            <a:off x="5466528" y="1673220"/>
            <a:ext cx="792243" cy="49537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 зі стрілкою 52"/>
          <p:cNvCxnSpPr>
            <a:endCxn id="14" idx="3"/>
          </p:cNvCxnSpPr>
          <p:nvPr/>
        </p:nvCxnSpPr>
        <p:spPr>
          <a:xfrm flipH="1">
            <a:off x="2989009" y="1833246"/>
            <a:ext cx="719390" cy="39608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7390"/>
            <a:ext cx="1727200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круглений прямокутник 3"/>
          <p:cNvSpPr/>
          <p:nvPr/>
        </p:nvSpPr>
        <p:spPr>
          <a:xfrm>
            <a:off x="3201988" y="1528327"/>
            <a:ext cx="2740025" cy="936625"/>
          </a:xfrm>
          <a:prstGeom prst="roundRect">
            <a:avLst/>
          </a:prstGeom>
          <a:solidFill>
            <a:schemeClr val="bg1">
              <a:alpha val="67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МАЛИЙ САШКО</a:t>
            </a:r>
            <a:endParaRPr lang="uk-UA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80721" y="650387"/>
            <a:ext cx="2808288" cy="790575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5024"/>
                </a:solidFill>
              </a:rPr>
              <a:t>ДОБРИЙ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180721" y="1833246"/>
            <a:ext cx="2808288" cy="792163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rgbClr val="005024"/>
                </a:solidFill>
              </a:rPr>
              <a:t>ЧУЙНИЙ</a:t>
            </a:r>
            <a:endParaRPr lang="uk-UA" sz="2400" b="1" dirty="0">
              <a:solidFill>
                <a:srgbClr val="005024"/>
              </a:solidFill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227518" y="5688589"/>
            <a:ext cx="2808288" cy="792163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5024"/>
                </a:solidFill>
              </a:rPr>
              <a:t>МРІЙЛИВИЙ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85333" y="4150337"/>
            <a:ext cx="2808288" cy="792162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5024"/>
                </a:solidFill>
              </a:rPr>
              <a:t>СПОСТЕРЕЖЛИВИЙ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185333" y="3021624"/>
            <a:ext cx="2808287" cy="673100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5024"/>
                </a:solidFill>
              </a:rPr>
              <a:t>ГЛИБОКА </a:t>
            </a:r>
            <a:r>
              <a:rPr lang="uk-UA" sz="2400" b="1" dirty="0" smtClean="0">
                <a:solidFill>
                  <a:srgbClr val="005024"/>
                </a:solidFill>
              </a:rPr>
              <a:t>ДУША</a:t>
            </a:r>
            <a:endParaRPr lang="uk-UA" sz="2400" b="1" dirty="0">
              <a:solidFill>
                <a:srgbClr val="005024"/>
              </a:solidFill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6277352" y="377390"/>
            <a:ext cx="2628002" cy="1063572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005024"/>
                </a:solidFill>
              </a:rPr>
              <a:t>ЗАКОХАНИЙ У РІДНУ ПРИРОДУ</a:t>
            </a:r>
            <a:endParaRPr lang="uk-UA" sz="2400" b="1" dirty="0">
              <a:solidFill>
                <a:srgbClr val="005024"/>
              </a:solidFill>
            </a:endParaRP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6264904" y="3013432"/>
            <a:ext cx="2621869" cy="1895907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5024"/>
                </a:solidFill>
              </a:rPr>
              <a:t>ВРОДЖЕНЕ БАЖАННЯ ПРОЖИТИ БЕЗ </a:t>
            </a:r>
            <a:r>
              <a:rPr lang="uk-UA" sz="2400" b="1" dirty="0" smtClean="0">
                <a:solidFill>
                  <a:srgbClr val="005024"/>
                </a:solidFill>
              </a:rPr>
              <a:t>ГРІХА</a:t>
            </a:r>
            <a:endParaRPr lang="uk-UA" sz="2400" b="1" dirty="0">
              <a:solidFill>
                <a:srgbClr val="005024"/>
              </a:solidFill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258771" y="1694939"/>
            <a:ext cx="2628002" cy="947305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5024"/>
                </a:solidFill>
              </a:rPr>
              <a:t>РОЗВИНЕНА ТВОРЧА УЯВА</a:t>
            </a:r>
            <a:endParaRPr lang="uk-UA" sz="2400" dirty="0"/>
          </a:p>
        </p:txBody>
      </p:sp>
      <p:cxnSp>
        <p:nvCxnSpPr>
          <p:cNvPr id="40" name="Пряма зі стрілкою 39"/>
          <p:cNvCxnSpPr>
            <a:endCxn id="7" idx="3"/>
          </p:cNvCxnSpPr>
          <p:nvPr/>
        </p:nvCxnSpPr>
        <p:spPr>
          <a:xfrm flipH="1" flipV="1">
            <a:off x="2989009" y="1045675"/>
            <a:ext cx="714779" cy="44287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круглений прямокутник 40"/>
          <p:cNvSpPr/>
          <p:nvPr/>
        </p:nvSpPr>
        <p:spPr>
          <a:xfrm>
            <a:off x="5008418" y="5280260"/>
            <a:ext cx="3950278" cy="1151712"/>
          </a:xfrm>
          <a:prstGeom prst="roundRect">
            <a:avLst/>
          </a:prstGeom>
          <a:solidFill>
            <a:srgbClr val="EBE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5024"/>
                </a:solidFill>
              </a:rPr>
              <a:t>КРИШТАЛЕВА ЧИСТОТА СВІТОСПРИЙМАННЯ</a:t>
            </a:r>
          </a:p>
        </p:txBody>
      </p:sp>
      <p:cxnSp>
        <p:nvCxnSpPr>
          <p:cNvPr id="46" name="Пряма зі стрілкою 45"/>
          <p:cNvCxnSpPr>
            <a:endCxn id="18" idx="3"/>
          </p:cNvCxnSpPr>
          <p:nvPr/>
        </p:nvCxnSpPr>
        <p:spPr>
          <a:xfrm flipH="1">
            <a:off x="2993620" y="2843088"/>
            <a:ext cx="710169" cy="51508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8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133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Nadiya</dc:creator>
  <cp:lastModifiedBy>Adm</cp:lastModifiedBy>
  <cp:revision>70</cp:revision>
  <dcterms:created xsi:type="dcterms:W3CDTF">2014-02-09T17:35:10Z</dcterms:created>
  <dcterms:modified xsi:type="dcterms:W3CDTF">2014-03-13T16:30:05Z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