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22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58133-27D1-4A4C-9A25-74F15E32A7E8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9B46B-C8E4-4BEC-B760-243C9CAC739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2893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9B46B-C8E4-4BEC-B760-243C9CAC7396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202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4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напису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рисунка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13.03.2014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Стрілка вгору 72"/>
          <p:cNvSpPr/>
          <p:nvPr/>
        </p:nvSpPr>
        <p:spPr>
          <a:xfrm>
            <a:off x="2595547" y="1773621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7" name="Стрілка вгору 86"/>
          <p:cNvSpPr/>
          <p:nvPr/>
        </p:nvSpPr>
        <p:spPr>
          <a:xfrm>
            <a:off x="2595547" y="3352814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4" name="Стрілка вгору 93"/>
          <p:cNvSpPr/>
          <p:nvPr/>
        </p:nvSpPr>
        <p:spPr>
          <a:xfrm>
            <a:off x="2595547" y="4928582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0" name="Стрілка вгору 99"/>
          <p:cNvSpPr/>
          <p:nvPr/>
        </p:nvSpPr>
        <p:spPr>
          <a:xfrm rot="10800000">
            <a:off x="6396874" y="1781178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0" name="TextBox 49"/>
          <p:cNvSpPr txBox="1"/>
          <p:nvPr/>
        </p:nvSpPr>
        <p:spPr>
          <a:xfrm>
            <a:off x="0" y="71414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Історична сюжетна лінія (Гайдамаччина, повсталий народ)</a:t>
            </a:r>
            <a:endParaRPr lang="uk-U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Округлений прямокутник 63"/>
          <p:cNvSpPr/>
          <p:nvPr/>
        </p:nvSpPr>
        <p:spPr>
          <a:xfrm>
            <a:off x="328070" y="2168599"/>
            <a:ext cx="4500598" cy="1176661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65" name="Пряма сполучна лінія 64"/>
          <p:cNvCxnSpPr/>
          <p:nvPr/>
        </p:nvCxnSpPr>
        <p:spPr>
          <a:xfrm>
            <a:off x="328069" y="2597225"/>
            <a:ext cx="450059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958215" y="2108273"/>
            <a:ext cx="332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Розвиток дій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2224" y="2533959"/>
            <a:ext cx="4662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Повстання; народ іде в гайдамаки; криваві розправи</a:t>
            </a:r>
            <a:endParaRPr lang="uk-UA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Округлений прямокутник 67"/>
          <p:cNvSpPr/>
          <p:nvPr/>
        </p:nvSpPr>
        <p:spPr>
          <a:xfrm>
            <a:off x="1809723" y="747393"/>
            <a:ext cx="6072233" cy="1026228"/>
          </a:xfrm>
          <a:prstGeom prst="roundRect">
            <a:avLst>
              <a:gd name="adj" fmla="val 10790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69" name="Пряма сполучна лінія 68"/>
          <p:cNvCxnSpPr/>
          <p:nvPr/>
        </p:nvCxnSpPr>
        <p:spPr>
          <a:xfrm>
            <a:off x="1809723" y="1202117"/>
            <a:ext cx="607223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672768" y="691817"/>
            <a:ext cx="4492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Кульмінація</a:t>
            </a:r>
            <a:endParaRPr lang="uk-UA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09728" y="1247459"/>
            <a:ext cx="607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Бій в Умані; Гонта страчує синів</a:t>
            </a:r>
            <a:endParaRPr lang="uk-UA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Округлений прямокутник 82"/>
          <p:cNvSpPr/>
          <p:nvPr/>
        </p:nvSpPr>
        <p:spPr>
          <a:xfrm>
            <a:off x="328070" y="3747792"/>
            <a:ext cx="4500598" cy="1176661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84" name="Пряма сполучна лінія 83"/>
          <p:cNvCxnSpPr/>
          <p:nvPr/>
        </p:nvCxnSpPr>
        <p:spPr>
          <a:xfrm>
            <a:off x="328069" y="4176418"/>
            <a:ext cx="450059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958215" y="3687466"/>
            <a:ext cx="332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Зав</a:t>
            </a: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язка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28069" y="4115961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Збір гайдамаків у Чигирині; пісня кобзаря</a:t>
            </a:r>
            <a:endParaRPr lang="uk-UA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Округлений прямокутник 89"/>
          <p:cNvSpPr/>
          <p:nvPr/>
        </p:nvSpPr>
        <p:spPr>
          <a:xfrm>
            <a:off x="328070" y="5323560"/>
            <a:ext cx="4500598" cy="1176661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91" name="Пряма сполучна лінія 90"/>
          <p:cNvCxnSpPr/>
          <p:nvPr/>
        </p:nvCxnSpPr>
        <p:spPr>
          <a:xfrm>
            <a:off x="328069" y="5752186"/>
            <a:ext cx="450059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58215" y="5263234"/>
            <a:ext cx="332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Експозиція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28069" y="5691729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Безчинства конфедератів на українській землі</a:t>
            </a:r>
            <a:endParaRPr lang="uk-UA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Округлений прямокутник 95"/>
          <p:cNvSpPr/>
          <p:nvPr/>
        </p:nvSpPr>
        <p:spPr>
          <a:xfrm>
            <a:off x="5103429" y="2176156"/>
            <a:ext cx="4500598" cy="1176661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97" name="Пряма сполучна лінія 96"/>
          <p:cNvCxnSpPr/>
          <p:nvPr/>
        </p:nvCxnSpPr>
        <p:spPr>
          <a:xfrm>
            <a:off x="5103428" y="2604782"/>
            <a:ext cx="450059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654587" y="2115830"/>
            <a:ext cx="332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язка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103428" y="2714620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Придушення повстання</a:t>
            </a:r>
            <a:endParaRPr lang="uk-UA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Стрілка вгору 64"/>
          <p:cNvSpPr/>
          <p:nvPr/>
        </p:nvSpPr>
        <p:spPr>
          <a:xfrm>
            <a:off x="2595547" y="1684260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/>
          </a:p>
        </p:txBody>
      </p:sp>
      <p:sp>
        <p:nvSpPr>
          <p:cNvPr id="70" name="Стрілка вгору 69"/>
          <p:cNvSpPr/>
          <p:nvPr/>
        </p:nvSpPr>
        <p:spPr>
          <a:xfrm>
            <a:off x="2595547" y="3263453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/>
          </a:p>
        </p:txBody>
      </p:sp>
      <p:sp>
        <p:nvSpPr>
          <p:cNvPr id="80" name="Стрілка вгору 79"/>
          <p:cNvSpPr/>
          <p:nvPr/>
        </p:nvSpPr>
        <p:spPr>
          <a:xfrm rot="10800000">
            <a:off x="6396874" y="1691817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/>
          </a:p>
        </p:txBody>
      </p:sp>
      <p:sp>
        <p:nvSpPr>
          <p:cNvPr id="85" name="Стрілка вгору 84"/>
          <p:cNvSpPr/>
          <p:nvPr/>
        </p:nvSpPr>
        <p:spPr>
          <a:xfrm rot="10800000">
            <a:off x="6396874" y="3264908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/>
          </a:p>
        </p:txBody>
      </p:sp>
      <p:sp>
        <p:nvSpPr>
          <p:cNvPr id="86" name="Стрілка вгору 85"/>
          <p:cNvSpPr/>
          <p:nvPr/>
        </p:nvSpPr>
        <p:spPr>
          <a:xfrm rot="10800000">
            <a:off x="6396875" y="4892867"/>
            <a:ext cx="825506" cy="393520"/>
          </a:xfrm>
          <a:prstGeom prst="upArrow">
            <a:avLst/>
          </a:prstGeom>
          <a:solidFill>
            <a:srgbClr val="FF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/>
          </a:p>
        </p:txBody>
      </p:sp>
      <p:sp>
        <p:nvSpPr>
          <p:cNvPr id="50" name="TextBox 49"/>
          <p:cNvSpPr txBox="1"/>
          <p:nvPr/>
        </p:nvSpPr>
        <p:spPr>
          <a:xfrm>
            <a:off x="0" y="-24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Особистісна сюжетна лінія (Ярема та Оксана)</a:t>
            </a:r>
            <a:endParaRPr lang="uk-UA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Округлений прямокутник 56"/>
          <p:cNvSpPr/>
          <p:nvPr/>
        </p:nvSpPr>
        <p:spPr>
          <a:xfrm>
            <a:off x="271746" y="2079238"/>
            <a:ext cx="4572039" cy="1176661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58" name="Пряма сполучна лінія 57"/>
          <p:cNvCxnSpPr/>
          <p:nvPr/>
        </p:nvCxnSpPr>
        <p:spPr>
          <a:xfrm>
            <a:off x="271747" y="2507864"/>
            <a:ext cx="457203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64727" y="2041451"/>
            <a:ext cx="338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Зав</a:t>
            </a: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язка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1745" y="2607819"/>
            <a:ext cx="4572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Зустріч закоханих</a:t>
            </a:r>
            <a:endParaRPr lang="uk-UA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Округлений прямокутник 60"/>
          <p:cNvSpPr/>
          <p:nvPr/>
        </p:nvSpPr>
        <p:spPr>
          <a:xfrm>
            <a:off x="2381232" y="658032"/>
            <a:ext cx="5072097" cy="1026228"/>
          </a:xfrm>
          <a:prstGeom prst="roundRect">
            <a:avLst>
              <a:gd name="adj" fmla="val 10790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62" name="Пряма сполучна лінія 61"/>
          <p:cNvCxnSpPr/>
          <p:nvPr/>
        </p:nvCxnSpPr>
        <p:spPr>
          <a:xfrm>
            <a:off x="2381232" y="1112756"/>
            <a:ext cx="507209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095612" y="642918"/>
            <a:ext cx="3752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Кульмінація</a:t>
            </a:r>
            <a:endParaRPr lang="uk-UA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381237" y="1086660"/>
            <a:ext cx="5072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 Narrow" pitchFamily="34" charset="0"/>
              </a:rPr>
              <a:t>Оксану забирають конфедерати</a:t>
            </a:r>
            <a:endParaRPr lang="uk-UA" sz="28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66" name="Округлений прямокутник 65"/>
          <p:cNvSpPr/>
          <p:nvPr/>
        </p:nvSpPr>
        <p:spPr>
          <a:xfrm>
            <a:off x="271746" y="3658431"/>
            <a:ext cx="4572039" cy="1176661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67" name="Пряма сполучна лінія 66"/>
          <p:cNvCxnSpPr/>
          <p:nvPr/>
        </p:nvCxnSpPr>
        <p:spPr>
          <a:xfrm>
            <a:off x="271747" y="4087057"/>
            <a:ext cx="457203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64727" y="3620644"/>
            <a:ext cx="338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Експозиція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71745" y="4158490"/>
            <a:ext cx="4572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Ярема служить у </a:t>
            </a:r>
            <a:r>
              <a:rPr lang="uk-UA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жида</a:t>
            </a:r>
            <a:endParaRPr lang="uk-UA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Округлений прямокутник 70"/>
          <p:cNvSpPr/>
          <p:nvPr/>
        </p:nvSpPr>
        <p:spPr>
          <a:xfrm>
            <a:off x="4604758" y="5328991"/>
            <a:ext cx="5043688" cy="1259622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72" name="Пряма сполучна лінія 71"/>
          <p:cNvCxnSpPr/>
          <p:nvPr/>
        </p:nvCxnSpPr>
        <p:spPr>
          <a:xfrm>
            <a:off x="4593744" y="5757617"/>
            <a:ext cx="504368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582725" y="5291204"/>
            <a:ext cx="5072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язка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448113" y="5689603"/>
            <a:ext cx="53294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Ярема рятує Оксану, відвозить у монастир, одружується</a:t>
            </a:r>
            <a:endParaRPr lang="uk-UA" sz="2800" b="1" dirty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6" name="Округлений прямокутник 75"/>
          <p:cNvSpPr/>
          <p:nvPr/>
        </p:nvSpPr>
        <p:spPr>
          <a:xfrm>
            <a:off x="5077330" y="2086795"/>
            <a:ext cx="4572039" cy="1176661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77" name="Пряма сполучна лінія 76"/>
          <p:cNvCxnSpPr/>
          <p:nvPr/>
        </p:nvCxnSpPr>
        <p:spPr>
          <a:xfrm>
            <a:off x="5077331" y="2515421"/>
            <a:ext cx="457203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670314" y="2049008"/>
            <a:ext cx="338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Розвиток дії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077329" y="2556453"/>
            <a:ext cx="4572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Ярема йде в гайдамаки</a:t>
            </a:r>
            <a:endParaRPr lang="uk-UA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Округлений прямокутник 80"/>
          <p:cNvSpPr/>
          <p:nvPr/>
        </p:nvSpPr>
        <p:spPr>
          <a:xfrm>
            <a:off x="5077330" y="3658430"/>
            <a:ext cx="4572039" cy="1270768"/>
          </a:xfrm>
          <a:prstGeom prst="roundRect">
            <a:avLst>
              <a:gd name="adj" fmla="val 707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82" name="Пряма сполучна лінія 81"/>
          <p:cNvCxnSpPr/>
          <p:nvPr/>
        </p:nvCxnSpPr>
        <p:spPr>
          <a:xfrm>
            <a:off x="5077331" y="4087056"/>
            <a:ext cx="457203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670311" y="3620643"/>
            <a:ext cx="338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Розвиток дії</a:t>
            </a:r>
            <a:endParaRPr lang="uk-UA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817682" y="3981257"/>
            <a:ext cx="50720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Ярема дізнається про викрадення, мститься шляхті</a:t>
            </a:r>
            <a:endParaRPr lang="uk-UA" sz="2800" b="1" dirty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99</Words>
  <Application>Microsoft Office PowerPoint</Application>
  <PresentationFormat>Лист A4 (210x297 мм)</PresentationFormat>
  <Paragraphs>25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NATTSOL</dc:creator>
  <cp:lastModifiedBy>Adm</cp:lastModifiedBy>
  <cp:revision>33</cp:revision>
  <dcterms:created xsi:type="dcterms:W3CDTF">2010-01-31T19:27:25Z</dcterms:created>
  <dcterms:modified xsi:type="dcterms:W3CDTF">2014-03-13T16:29:47Z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